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84" r:id="rId4"/>
    <p:sldId id="258" r:id="rId5"/>
    <p:sldId id="259" r:id="rId6"/>
    <p:sldId id="260" r:id="rId7"/>
    <p:sldId id="296" r:id="rId8"/>
    <p:sldId id="261" r:id="rId9"/>
    <p:sldId id="290" r:id="rId10"/>
    <p:sldId id="289" r:id="rId11"/>
    <p:sldId id="291" r:id="rId12"/>
    <p:sldId id="292" r:id="rId13"/>
    <p:sldId id="293" r:id="rId14"/>
    <p:sldId id="294" r:id="rId15"/>
    <p:sldId id="295" r:id="rId16"/>
    <p:sldId id="262" r:id="rId17"/>
    <p:sldId id="270" r:id="rId18"/>
    <p:sldId id="271" r:id="rId19"/>
    <p:sldId id="285" r:id="rId20"/>
    <p:sldId id="286" r:id="rId21"/>
    <p:sldId id="287" r:id="rId22"/>
    <p:sldId id="288" r:id="rId23"/>
    <p:sldId id="275" r:id="rId24"/>
    <p:sldId id="276" r:id="rId25"/>
    <p:sldId id="297" r:id="rId26"/>
  </p:sldIdLst>
  <p:sldSz cx="10801350" cy="6675438"/>
  <p:notesSz cx="6623050" cy="981075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微軟正黑體" panose="020B0604030504040204" pitchFamily="34" charset="-120"/>
      <p:regular r:id="rId33"/>
      <p:bold r:id="rId34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2">
          <p15:clr>
            <a:srgbClr val="A4A3A4"/>
          </p15:clr>
        </p15:guide>
        <p15:guide id="2" pos="340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23" autoAdjust="0"/>
    <p:restoredTop sz="90922" autoAdjust="0"/>
  </p:normalViewPr>
  <p:slideViewPr>
    <p:cSldViewPr>
      <p:cViewPr varScale="1">
        <p:scale>
          <a:sx n="87" d="100"/>
          <a:sy n="87" d="100"/>
        </p:scale>
        <p:origin x="384" y="66"/>
      </p:cViewPr>
      <p:guideLst>
        <p:guide orient="horz" pos="2102"/>
        <p:guide pos="340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69988" cy="4922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751529" y="0"/>
            <a:ext cx="2869988" cy="4922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A2079-0454-4F9B-B7F6-928EABF040C4}" type="datetimeFigureOut">
              <a:rPr lang="zh-TW" altLang="en-US" smtClean="0"/>
              <a:t>2014/12/27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318510"/>
            <a:ext cx="2869988" cy="4922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751529" y="9318510"/>
            <a:ext cx="2869988" cy="4922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531E4C-8BD0-4D3B-8B26-0628AF5706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5497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69988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751529" y="0"/>
            <a:ext cx="2869988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81D18B-A587-4EC2-8006-099B1D4CD437}" type="datetimeFigureOut">
              <a:rPr lang="zh-TW" altLang="en-US" smtClean="0"/>
              <a:t>2014/12/27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34963" y="735013"/>
            <a:ext cx="5953125" cy="3679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62305" y="4660106"/>
            <a:ext cx="5298440" cy="44148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318510"/>
            <a:ext cx="2869988" cy="4905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751529" y="9318510"/>
            <a:ext cx="2869988" cy="4905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4BEC4-D420-4798-9C73-AA1226B5F1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2196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10101" y="2073713"/>
            <a:ext cx="9181148" cy="1430892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620205" y="3782748"/>
            <a:ext cx="7560945" cy="17059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AFAEC-6043-4B40-B309-35BC0D9C60FF}" type="datetimeFigureOut">
              <a:rPr lang="zh-TW" altLang="en-US" smtClean="0"/>
              <a:t>2014/12/27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07666-1A9B-4AF2-B0F6-13720B4A1A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737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AFAEC-6043-4B40-B309-35BC0D9C60FF}" type="datetimeFigureOut">
              <a:rPr lang="zh-TW" altLang="en-US" smtClean="0"/>
              <a:t>2014/12/27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07666-1A9B-4AF2-B0F6-13720B4A1A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488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830979" y="267328"/>
            <a:ext cx="2430304" cy="569575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40069" y="267328"/>
            <a:ext cx="7110889" cy="569575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AFAEC-6043-4B40-B309-35BC0D9C60FF}" type="datetimeFigureOut">
              <a:rPr lang="zh-TW" altLang="en-US" smtClean="0"/>
              <a:t>2014/12/27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07666-1A9B-4AF2-B0F6-13720B4A1A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597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AFAEC-6043-4B40-B309-35BC0D9C60FF}" type="datetimeFigureOut">
              <a:rPr lang="zh-TW" altLang="en-US" smtClean="0"/>
              <a:t>2014/12/27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07666-1A9B-4AF2-B0F6-13720B4A1A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169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3232" y="4289589"/>
            <a:ext cx="9181148" cy="132581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53232" y="2829337"/>
            <a:ext cx="9181148" cy="146025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AFAEC-6043-4B40-B309-35BC0D9C60FF}" type="datetimeFigureOut">
              <a:rPr lang="zh-TW" altLang="en-US" smtClean="0"/>
              <a:t>2014/12/27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07666-1A9B-4AF2-B0F6-13720B4A1A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493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40068" y="1557605"/>
            <a:ext cx="4770596" cy="44054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490686" y="1557605"/>
            <a:ext cx="4770596" cy="44054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AFAEC-6043-4B40-B309-35BC0D9C60FF}" type="datetimeFigureOut">
              <a:rPr lang="zh-TW" altLang="en-US" smtClean="0"/>
              <a:t>2014/12/27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07666-1A9B-4AF2-B0F6-13720B4A1A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028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40068" y="1494248"/>
            <a:ext cx="4772472" cy="62273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40068" y="2116980"/>
            <a:ext cx="4772472" cy="38461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486938" y="1494248"/>
            <a:ext cx="4774347" cy="62273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486938" y="2116980"/>
            <a:ext cx="4774347" cy="38461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AFAEC-6043-4B40-B309-35BC0D9C60FF}" type="datetimeFigureOut">
              <a:rPr lang="zh-TW" altLang="en-US" smtClean="0"/>
              <a:t>2014/12/27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07666-1A9B-4AF2-B0F6-13720B4A1A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943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AFAEC-6043-4B40-B309-35BC0D9C60FF}" type="datetimeFigureOut">
              <a:rPr lang="zh-TW" altLang="en-US" smtClean="0"/>
              <a:t>2014/12/27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07666-1A9B-4AF2-B0F6-13720B4A1A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431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AFAEC-6043-4B40-B309-35BC0D9C60FF}" type="datetimeFigureOut">
              <a:rPr lang="zh-TW" altLang="en-US" smtClean="0"/>
              <a:t>2014/12/27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07666-1A9B-4AF2-B0F6-13720B4A1A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434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0068" y="265782"/>
            <a:ext cx="3553570" cy="113111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23030" y="265782"/>
            <a:ext cx="6038255" cy="56973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40068" y="1396897"/>
            <a:ext cx="3553570" cy="456618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AFAEC-6043-4B40-B309-35BC0D9C60FF}" type="datetimeFigureOut">
              <a:rPr lang="zh-TW" altLang="en-US" smtClean="0"/>
              <a:t>2014/12/27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07666-1A9B-4AF2-B0F6-13720B4A1A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952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17140" y="4672807"/>
            <a:ext cx="6480810" cy="551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117140" y="596463"/>
            <a:ext cx="6480810" cy="40052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117140" y="5224459"/>
            <a:ext cx="6480810" cy="783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AFAEC-6043-4B40-B309-35BC0D9C60FF}" type="datetimeFigureOut">
              <a:rPr lang="zh-TW" altLang="en-US" smtClean="0"/>
              <a:t>2014/12/27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07666-1A9B-4AF2-B0F6-13720B4A1A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804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540070" y="267328"/>
            <a:ext cx="9721215" cy="11125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40070" y="1557605"/>
            <a:ext cx="9721215" cy="4405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540068" y="6187143"/>
            <a:ext cx="2520315" cy="3554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AFAEC-6043-4B40-B309-35BC0D9C60FF}" type="datetimeFigureOut">
              <a:rPr lang="zh-TW" altLang="en-US" smtClean="0"/>
              <a:t>2014/12/27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690461" y="6187143"/>
            <a:ext cx="3420428" cy="3554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740970" y="6187143"/>
            <a:ext cx="2520315" cy="3554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07666-1A9B-4AF2-B0F6-13720B4A1AD1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026" name="Picture 2" descr="D:\TdA台灣設計聯盟\TdA PPT\底圖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12073"/>
            <a:ext cx="10823575" cy="676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TdA台灣設計聯盟\logo\TDA logo201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931" y="463995"/>
            <a:ext cx="2808312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229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4358562" y="5209927"/>
            <a:ext cx="2084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dirty="0" smtClean="0"/>
              <a:t>1 0 3</a:t>
            </a:r>
            <a:r>
              <a:rPr lang="zh-TW" altLang="en-US" dirty="0" smtClean="0"/>
              <a:t>／</a:t>
            </a:r>
            <a:r>
              <a:rPr lang="zh-TW" altLang="en-US" dirty="0"/>
              <a:t>１２／２７</a:t>
            </a:r>
            <a:endParaRPr lang="en-US" altLang="zh-TW" dirty="0"/>
          </a:p>
        </p:txBody>
      </p:sp>
      <p:sp>
        <p:nvSpPr>
          <p:cNvPr id="7" name="文字方塊 6"/>
          <p:cNvSpPr txBox="1"/>
          <p:nvPr/>
        </p:nvSpPr>
        <p:spPr>
          <a:xfrm>
            <a:off x="4178064" y="5579259"/>
            <a:ext cx="2454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松山文創園區</a:t>
            </a:r>
            <a:r>
              <a:rPr lang="en-US" altLang="zh-TW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133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號合作社交誼廳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3456459" y="2473623"/>
            <a:ext cx="4185761" cy="14791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TW" sz="3200" b="1" spc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台灣設計聯盟</a:t>
            </a:r>
            <a:r>
              <a:rPr lang="en-US" altLang="zh-TW" sz="3200" b="1" spc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200" b="1" spc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屆第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次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會員大會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5402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152203" y="1321495"/>
            <a:ext cx="864096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2014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善設計」創意組作品初審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會議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於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103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日假台北世貿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館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樓第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會議室辦理，從新一代設計獎初選入圍的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400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多件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品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中，經各設計領域專家審查遴選作業後，由五大設計領域分別選出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件優秀作品進入決選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中華民國工業設計協會郭介誠理事長、中華民國室內設計協會彭文苑國際委員、中華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平面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協會理事長楊佳璋、中華平面設計協會陳進東榮譽理事長、台灣設計聯盟林進昇理事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位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專家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擔任評審委員，並於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103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26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日本聯盟第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屆第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次理監事聯席會議中複審完畢。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 descr="D:\AM\TdA台灣設計聯盟\2014年度計畫\善設計展\創意組\創意組初審資料\2014善設計-初審照片\P1130584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5317" y="5178780"/>
            <a:ext cx="1825918" cy="1368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圖片 12" descr="D:\AM\TdA台灣設計聯盟\2014年度計畫\善設計展\創意組\創意組初審資料\2014善設計-初審照片\P1130457.JPG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59761" y="5137919"/>
            <a:ext cx="1609528" cy="1409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435" y="3284675"/>
            <a:ext cx="4356484" cy="3267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400429" y="3344009"/>
            <a:ext cx="1728192" cy="1609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5317" y="3284675"/>
            <a:ext cx="1790466" cy="1781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06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152203" y="1321495"/>
            <a:ext cx="85689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2014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善設計」交流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茶會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於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103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日與台灣優良設計協會一同辦理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2014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善設計交流茶會，感謝張瑞端理事擔任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聯盟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講者，本交流會為不同產業與多方設計師交流之平台，以利達到本聯盟於設計與產業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界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交流共創機會。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0235" y="2737652"/>
            <a:ext cx="8136904" cy="3624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084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152203" y="1321495"/>
            <a:ext cx="856895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2014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善設計」專業組作品邀請、推薦、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評選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於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103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月份完成本聯盟各協會邀請、推薦並評選出入選善設計作品，共選出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43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件作品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並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邀請參與「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2014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善設計」展覽。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9745" y="2615580"/>
            <a:ext cx="3214852" cy="1477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9744" y="4185579"/>
            <a:ext cx="3214852" cy="1454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970219" y="2290774"/>
            <a:ext cx="1477796" cy="2127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0235" y="2617639"/>
            <a:ext cx="2078254" cy="1477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5412" y="4185579"/>
            <a:ext cx="2127410" cy="1454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4368" y="4185579"/>
            <a:ext cx="2094528" cy="1454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56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152203" y="967045"/>
            <a:ext cx="864096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6.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2014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善設計」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展覽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於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103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日至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16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日假松山文創園區東向製菸工廠一樓盛大展出「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2014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善設計」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題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展，展出內容為五大設計領域：「產品設計」、「工藝設計」、「視覺傳達設計」、「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包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裝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設計」及「空間設計」，並邀請工業技術研究院、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5 % Design Action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、國立交通大學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能源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屋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計畫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蘭花屋符合善設計的社會企業與單位團體一同參與展出；藉由此展覽讓大眾切身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接觸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設計師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傳遞的善念設計服務產品。讓善在每個人心中紮根，使臺北成為充滿善溫度的設計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之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都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，便是此次展出的核心寓意，而參展作品的件數，從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102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年的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49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件成長到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66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件，也看出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理念與務實面的成長。</a:t>
            </a:r>
          </a:p>
        </p:txBody>
      </p:sp>
      <p:pic>
        <p:nvPicPr>
          <p:cNvPr id="3" name="圖片 2" descr="D:\AM\TdA台灣設計聯盟\2014年度計畫\善設計展\結案\2014善設計 - 松山文創園區.jp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40235" y="3348303"/>
            <a:ext cx="1929697" cy="1308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圖片 4" descr="D:\AM\TdA台灣設計聯盟\2014年度計畫\善設計展\結案\善設-mot banner.jpg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40235" y="4777259"/>
            <a:ext cx="1929697" cy="1418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圖片 5" descr="N:\2014 善設計\1107\IMG_1413.jp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887"/>
          <a:stretch/>
        </p:blipFill>
        <p:spPr bwMode="auto">
          <a:xfrm>
            <a:off x="7580700" y="3348303"/>
            <a:ext cx="1800201" cy="1308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圖片 6" descr="N:\2014 善設計\1107\IMG_1422.jpg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08858" y="3336925"/>
            <a:ext cx="1944754" cy="1320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圖片 7" descr="N:\2014 善設計\1107\IMG_1411.jp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8522" y="4777259"/>
            <a:ext cx="1842755" cy="1418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 descr="N:\2014 善設計\1106\IMG_1406.jpg"/>
          <p:cNvPicPr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25746" y="3336925"/>
            <a:ext cx="1815531" cy="1320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圖片 9" descr="N:\2014 善設計\1113\IMG_9832.JPG"/>
          <p:cNvPicPr/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0700" y="4777259"/>
            <a:ext cx="1800201" cy="1418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圖片 10" descr="N:\2014 善設計\1107\IMG_1419.jpg"/>
          <p:cNvPicPr/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08857" y="4777260"/>
            <a:ext cx="1944755" cy="1418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4534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152203" y="1105471"/>
            <a:ext cx="813690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7.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2014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善設計」頒獎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典禮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於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103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日假松山文創園區東向製菸工廠一樓辦理頒獎典禮，當日頒獎典禮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統計 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69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位貴賓與參展者共襄盛舉。</a:t>
            </a: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211" y="2244244"/>
            <a:ext cx="8473440" cy="426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7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152203" y="1321495"/>
            <a:ext cx="813690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8.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2014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善設計」辦理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場設計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論壇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於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103</a:t>
            </a:r>
            <a:r>
              <a:rPr lang="zh-TW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31</a:t>
            </a:r>
            <a:r>
              <a:rPr lang="zh-TW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日前完成假台北市行政部門辦理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2014</a:t>
            </a:r>
            <a:r>
              <a:rPr lang="zh-TW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善設計與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2016</a:t>
            </a:r>
            <a:r>
              <a:rPr lang="zh-TW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台北世界設計之</a:t>
            </a:r>
            <a:r>
              <a:rPr lang="zh-TW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都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的推廣</a:t>
            </a:r>
            <a:r>
              <a:rPr lang="zh-TW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與宣揚活動</a:t>
            </a:r>
            <a:r>
              <a:rPr lang="zh-TW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52203" y="3481735"/>
            <a:ext cx="856895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9.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2014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善設計」辦理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場設計工作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坊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於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103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31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日前完成辦理。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3362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152203" y="1249487"/>
            <a:ext cx="8856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、提報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聯盟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104)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年度預算編列，敬請 核備。</a:t>
            </a:r>
          </a:p>
          <a:p>
            <a:pPr marL="342900" lvl="0" indent="-342900">
              <a:buAutoNum type="ea1ChtPeriod"/>
            </a:pP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說明：</a:t>
            </a:r>
          </a:p>
          <a:p>
            <a:pPr lvl="0"/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上述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表單內容已於本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103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日經常務監事審查通過，依據本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聯盟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章程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36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條規定，擬於本次會員大會後函送內政部備查。本年度收支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算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編列表，請參閱</a:t>
            </a:r>
            <a:r>
              <a:rPr lang="zh-TW" altLang="en-US" sz="20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附件</a:t>
            </a:r>
            <a:r>
              <a:rPr lang="en-US" altLang="zh-TW" sz="20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75" y="3553743"/>
            <a:ext cx="2126939" cy="2835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434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4285709" y="2958515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參、討論事項</a:t>
            </a:r>
          </a:p>
        </p:txBody>
      </p:sp>
    </p:spTree>
    <p:extLst>
      <p:ext uri="{BB962C8B-B14F-4D97-AF65-F5344CB8AC3E}">
        <p14:creationId xmlns:p14="http://schemas.microsoft.com/office/powerpoint/2010/main" val="300261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80195" y="1249487"/>
            <a:ext cx="885698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案由一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、本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聯盟第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屆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理事、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監事成員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改選案，敬請 核議。</a:t>
            </a:r>
          </a:p>
          <a:p>
            <a:pPr lvl="0"/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說明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</a:p>
          <a:p>
            <a:pPr lvl="0"/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一、依據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本聯盟章程第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張第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條規定：本聯盟理事及監事由會員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代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表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以無記名投票方式選舉之，並依得票數次序選出候補理事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人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，後補監事一人，遇理事、監事出缺時，分別依序遞補之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理事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、監事均為無給職，任期二年，得連選連任一次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二、本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聯盟第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屆理事、監事之任期於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103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28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日屆滿，下屆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理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事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、監事人選各設計領域推派及推選之名單，請參閱</a:t>
            </a:r>
            <a:r>
              <a:rPr lang="zh-TW" altLang="en-US" sz="2000" u="sng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附件</a:t>
            </a:r>
            <a:r>
              <a:rPr lang="en-US" altLang="zh-TW" sz="2000" u="sng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lvl="0"/>
            <a:endPara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決議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</a:p>
          <a:p>
            <a:pPr lvl="0"/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0261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19" y="1177479"/>
            <a:ext cx="7764607" cy="542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113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516707" y="2401615"/>
            <a:ext cx="7772400" cy="24061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感       謝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/>
            </a:r>
            <a:b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</a:b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/>
            </a:r>
            <a:b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</a:b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  <a:cs typeface="+mj-cs"/>
              </a:rPr>
              <a:t>各 位 會 員 代 表 先 進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/>
            </a:r>
            <a:b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</a:b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撥   冗   蒞   會  指   導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/>
            </a:r>
            <a:b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</a:br>
            <a:endParaRPr kumimoji="0" lang="zh-TW" alt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1434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227" y="1175223"/>
            <a:ext cx="7729079" cy="5428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366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60" y="1155613"/>
            <a:ext cx="7861721" cy="5447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37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60" y="1155613"/>
            <a:ext cx="7861721" cy="5373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123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4285709" y="2905671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肆、臨時動議</a:t>
            </a:r>
          </a:p>
        </p:txBody>
      </p:sp>
    </p:spTree>
    <p:extLst>
      <p:ext uri="{BB962C8B-B14F-4D97-AF65-F5344CB8AC3E}">
        <p14:creationId xmlns:p14="http://schemas.microsoft.com/office/powerpoint/2010/main" val="300261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226842" y="2886507"/>
            <a:ext cx="4347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TW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伍、第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屆理監事選舉</a:t>
            </a:r>
            <a:r>
              <a:rPr lang="zh-TW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投票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4055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75" y="-492485"/>
            <a:ext cx="10833525" cy="765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3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991587"/>
              </p:ext>
            </p:extLst>
          </p:nvPr>
        </p:nvGraphicFramePr>
        <p:xfrm>
          <a:off x="2015549" y="2689647"/>
          <a:ext cx="6696744" cy="3111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/>
                <a:gridCol w="4104456"/>
              </a:tblGrid>
              <a:tr h="370840">
                <a:tc>
                  <a:txBody>
                    <a:bodyPr/>
                    <a:lstStyle/>
                    <a:p>
                      <a:pPr marL="612140" marR="34925" indent="-6121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b="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時間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12140" marR="34925" indent="-6121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b="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612140" marR="34925" indent="-61214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13</a:t>
                      </a:r>
                      <a:r>
                        <a:rPr lang="zh-TW" altLang="zh-TW" sz="18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：</a:t>
                      </a:r>
                      <a:r>
                        <a:rPr lang="en-US" altLang="zh-TW" sz="18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30 - 14</a:t>
                      </a:r>
                      <a:r>
                        <a:rPr lang="zh-TW" altLang="zh-TW" sz="18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：</a:t>
                      </a:r>
                      <a:r>
                        <a:rPr lang="en-US" altLang="zh-TW" sz="18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00</a:t>
                      </a:r>
                      <a:endParaRPr lang="zh-TW" altLang="en-US" sz="18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12140" marR="34925" lvl="0" indent="-61214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貴賓入席</a:t>
                      </a:r>
                      <a:endParaRPr lang="en-US" altLang="zh-TW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612140" marR="34925" indent="-61214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14</a:t>
                      </a:r>
                      <a:r>
                        <a:rPr lang="zh-TW" altLang="zh-TW" sz="18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：</a:t>
                      </a:r>
                      <a:r>
                        <a:rPr lang="en-US" altLang="zh-TW" sz="18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00 - 14</a:t>
                      </a:r>
                      <a:r>
                        <a:rPr lang="zh-TW" altLang="en-US" sz="18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：</a:t>
                      </a:r>
                      <a:r>
                        <a:rPr lang="en-US" altLang="zh-TW" sz="18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30</a:t>
                      </a:r>
                      <a:endParaRPr lang="zh-TW" altLang="en-US" sz="18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12140" marR="34925" lvl="0" indent="-61214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會員大會</a:t>
                      </a:r>
                      <a:endParaRPr lang="en-US" altLang="zh-TW" sz="1800" kern="1200" dirty="0" smtClean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9648">
                <a:tc>
                  <a:txBody>
                    <a:bodyPr/>
                    <a:lstStyle/>
                    <a:p>
                      <a:pPr marL="612140" marR="34925" indent="-61214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14</a:t>
                      </a:r>
                      <a:r>
                        <a:rPr lang="zh-TW" altLang="en-US" sz="18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：</a:t>
                      </a:r>
                      <a:r>
                        <a:rPr lang="en-US" altLang="zh-TW" sz="18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30 -</a:t>
                      </a:r>
                      <a:r>
                        <a:rPr lang="zh-TW" altLang="en-US" sz="18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en-US" altLang="zh-TW" sz="18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15</a:t>
                      </a:r>
                      <a:r>
                        <a:rPr lang="zh-TW" altLang="en-US" sz="18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：</a:t>
                      </a:r>
                      <a:r>
                        <a:rPr lang="en-US" altLang="zh-TW" sz="18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00</a:t>
                      </a:r>
                      <a:endParaRPr lang="zh-TW" altLang="en-US" sz="18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12140" marR="34925" lvl="0" indent="-61214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第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屆理監事選舉投票</a:t>
                      </a:r>
                      <a:endParaRPr lang="en-US" altLang="zh-TW" sz="1800" kern="1200" dirty="0" smtClean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612140" marR="34925" indent="-61214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15</a:t>
                      </a:r>
                      <a:r>
                        <a:rPr lang="zh-TW" altLang="en-US" sz="18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：</a:t>
                      </a:r>
                      <a:r>
                        <a:rPr lang="en-US" altLang="zh-TW" sz="18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00</a:t>
                      </a:r>
                      <a:r>
                        <a:rPr lang="zh-TW" altLang="en-US" sz="18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en-US" altLang="zh-TW" sz="18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- 15</a:t>
                      </a:r>
                      <a:r>
                        <a:rPr lang="zh-TW" altLang="en-US" sz="18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：</a:t>
                      </a:r>
                      <a:r>
                        <a:rPr lang="en-US" altLang="zh-TW" sz="18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30 </a:t>
                      </a:r>
                      <a:endParaRPr lang="zh-TW" altLang="en-US" sz="1800" b="1" kern="100" dirty="0" smtClean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12140" marR="34925" indent="-61214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第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屆理監事投票、開票</a:t>
                      </a:r>
                      <a:endParaRPr lang="en-US" altLang="zh-TW" sz="1800" kern="1200" dirty="0" smtClean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1484">
                <a:tc>
                  <a:txBody>
                    <a:bodyPr/>
                    <a:lstStyle/>
                    <a:p>
                      <a:pPr marL="612140" marR="34925" indent="-61214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15</a:t>
                      </a:r>
                      <a:r>
                        <a:rPr lang="zh-TW" altLang="en-US" sz="18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：</a:t>
                      </a:r>
                      <a:r>
                        <a:rPr lang="en-US" altLang="zh-TW" sz="18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30 - 16</a:t>
                      </a:r>
                      <a:r>
                        <a:rPr lang="zh-TW" altLang="en-US" sz="18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：</a:t>
                      </a:r>
                      <a:r>
                        <a:rPr lang="en-US" altLang="zh-TW" sz="18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00</a:t>
                      </a:r>
                      <a:endParaRPr lang="zh-TW" altLang="en-US" sz="1800" b="1" kern="100" dirty="0" smtClean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12140" marR="34925" indent="-61214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第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屆第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次理事會議，選舉理事長</a:t>
                      </a:r>
                      <a:endParaRPr lang="en-US" altLang="zh-TW" sz="1800" kern="1200" dirty="0" smtClean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選舉常務監事</a:t>
                      </a:r>
                      <a:endParaRPr lang="zh-TW" altLang="zh-TW" sz="1800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612140" marR="34925" indent="-61214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16</a:t>
                      </a:r>
                      <a:r>
                        <a:rPr lang="zh-TW" altLang="en-US" sz="18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：</a:t>
                      </a:r>
                      <a:r>
                        <a:rPr lang="en-US" altLang="zh-TW" sz="18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00</a:t>
                      </a:r>
                      <a:endParaRPr lang="zh-TW" altLang="en-US" sz="1800" b="1" kern="100" dirty="0" smtClean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賦歸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˙</a:t>
                      </a: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珍重再見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1584251" y="1321495"/>
            <a:ext cx="81675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台灣設計聯盟</a:t>
            </a:r>
            <a:r>
              <a:rPr lang="zh-TW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屆第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次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會員大會</a:t>
            </a:r>
            <a:r>
              <a:rPr lang="zh-TW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議程</a:t>
            </a:r>
            <a:endParaRPr lang="zh-TW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159565" y="1897559"/>
            <a:ext cx="66479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■時間：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103</a:t>
            </a:r>
            <a:r>
              <a:rPr lang="zh-TW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27</a:t>
            </a:r>
            <a:r>
              <a:rPr lang="zh-TW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六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■</a:t>
            </a:r>
            <a:r>
              <a:rPr lang="zh-TW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地點：松山文</a:t>
            </a:r>
            <a:r>
              <a:rPr lang="zh-TW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133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號合作社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交誼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廳</a:t>
            </a:r>
            <a:r>
              <a:rPr lang="zh-TW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（台北市</a:t>
            </a:r>
            <a:r>
              <a:rPr lang="zh-TW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信義區光復南路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133</a:t>
            </a:r>
            <a:r>
              <a:rPr lang="zh-TW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號</a:t>
            </a:r>
            <a:r>
              <a:rPr lang="zh-TW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zh-TW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6366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4285709" y="2958515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壹、主席致詞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1434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285709" y="2958515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貳、報告事項</a:t>
            </a:r>
          </a:p>
        </p:txBody>
      </p:sp>
    </p:spTree>
    <p:extLst>
      <p:ext uri="{BB962C8B-B14F-4D97-AF65-F5344CB8AC3E}">
        <p14:creationId xmlns:p14="http://schemas.microsoft.com/office/powerpoint/2010/main" val="151434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80195" y="1321495"/>
            <a:ext cx="87129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ea1ChtPeriod"/>
            </a:pP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、提報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本聯盟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103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年度工作報告、經費收支決算表、現金出納表、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資產負  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債表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，敬請 核備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buAutoNum type="ea1ChtPeriod"/>
            </a:pP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說明：</a:t>
            </a:r>
          </a:p>
          <a:p>
            <a:pPr lvl="0"/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上述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表單內容已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於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103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日經常務監事審查通過，依據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本聯盟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章程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36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條規定，擬於本次會員大會後函送內政部備查。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103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年度工作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報告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及經費收支決算表、現金出納表及資產負債表，請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參閱</a:t>
            </a:r>
            <a:r>
              <a:rPr lang="zh-TW" altLang="en-US" sz="20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附件</a:t>
            </a:r>
            <a:r>
              <a:rPr lang="en-US" altLang="zh-TW" sz="20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926" y="3769767"/>
            <a:ext cx="1965656" cy="2620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12" y="3773425"/>
            <a:ext cx="1963230" cy="2617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540" y="3769767"/>
            <a:ext cx="1965656" cy="2620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552" y="3769767"/>
            <a:ext cx="1855258" cy="2620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434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80195" y="1321495"/>
            <a:ext cx="8712968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、提報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本聯盟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『2014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善設計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』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執行情形，敬請 核備。</a:t>
            </a:r>
          </a:p>
          <a:p>
            <a:pPr lvl="0"/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ts val="3000"/>
              </a:lnSpc>
            </a:pP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說明：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ts val="3000"/>
              </a:lnSpc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1. 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辦理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本聯盟「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2014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善設計」宣傳、露出</a:t>
            </a:r>
          </a:p>
          <a:p>
            <a:pPr lvl="0">
              <a:lnSpc>
                <a:spcPts val="3000"/>
              </a:lnSpc>
            </a:pP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2.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2014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善設計」新一代演講</a:t>
            </a:r>
          </a:p>
          <a:p>
            <a:pPr lvl="0">
              <a:lnSpc>
                <a:spcPts val="3000"/>
              </a:lnSpc>
            </a:pP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3.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2014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善設計」創意組作品初審會議</a:t>
            </a:r>
          </a:p>
          <a:p>
            <a:pPr lvl="0">
              <a:lnSpc>
                <a:spcPts val="3000"/>
              </a:lnSpc>
            </a:pP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4.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2014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善設計」交流茶會</a:t>
            </a:r>
          </a:p>
          <a:p>
            <a:pPr lvl="0">
              <a:lnSpc>
                <a:spcPts val="3000"/>
              </a:lnSpc>
            </a:pP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5.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2014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善設計」專業組作品邀請、推薦、評選</a:t>
            </a:r>
          </a:p>
          <a:p>
            <a:pPr lvl="0">
              <a:lnSpc>
                <a:spcPts val="3000"/>
              </a:lnSpc>
            </a:pP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6.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2014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善設計」展覽</a:t>
            </a:r>
          </a:p>
          <a:p>
            <a:pPr lvl="0">
              <a:lnSpc>
                <a:spcPts val="3000"/>
              </a:lnSpc>
            </a:pP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7.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2014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善設計」頒獎典禮</a:t>
            </a:r>
          </a:p>
          <a:p>
            <a:pPr lvl="0">
              <a:lnSpc>
                <a:spcPts val="3000"/>
              </a:lnSpc>
            </a:pP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8.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2014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善設計」辦理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場設計論壇</a:t>
            </a:r>
          </a:p>
          <a:p>
            <a:pPr lvl="0">
              <a:lnSpc>
                <a:spcPts val="3000"/>
              </a:lnSpc>
            </a:pP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9.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2014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善設計」辦理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場設計工作坊</a:t>
            </a:r>
          </a:p>
          <a:p>
            <a:pPr lvl="0">
              <a:lnSpc>
                <a:spcPts val="3000"/>
              </a:lnSpc>
            </a:pP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以上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2014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善設計」相關執行情形，請參閱附件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5423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152203" y="1321495"/>
            <a:ext cx="849694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辦理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本聯盟「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2014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善設計」宣傳、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露出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於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103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16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~5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日假台北世貿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館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樓新一代設計展期間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，宣傳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善設計相關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活動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之海報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露出，感謝台灣創意中心協助讓此活動圓滿。</a:t>
            </a:r>
          </a:p>
        </p:txBody>
      </p:sp>
      <p:pic>
        <p:nvPicPr>
          <p:cNvPr id="3" name="圖片 2" descr="C:\Users\user\Desktop\IMG_1969.JP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40235" y="2617639"/>
            <a:ext cx="6107340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1434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152203" y="1321495"/>
            <a:ext cx="84480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2014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善設計」新一代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演講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於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103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日於台北世貿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館新一代主舞台，邀請入選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2013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善設計的許向罕設計師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擔任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講師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分享善設計理念，運用善純粹的思維、善堅持的力量，創造無限正向的循環，向全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設計系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學生與民眾宣揚善設計之理念。</a:t>
            </a:r>
          </a:p>
        </p:txBody>
      </p:sp>
      <p:pic>
        <p:nvPicPr>
          <p:cNvPr id="6" name="圖片 5" descr="D:\AM\TdA台灣設計聯盟\2014年度計畫\善設計展\創意組\創意組初審資料\2014善設計-新一代-許向罕\2014善設計-新一代-許向罕分享會照片20140519\IMG_1683.JP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40235" y="2833663"/>
            <a:ext cx="3828679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2683" y="2833663"/>
            <a:ext cx="4127580" cy="2751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350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1402</TotalTime>
  <Words>1062</Words>
  <Application>Microsoft Office PowerPoint</Application>
  <PresentationFormat>自訂</PresentationFormat>
  <Paragraphs>99</Paragraphs>
  <Slides>25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0" baseType="lpstr">
      <vt:lpstr>新細明體</vt:lpstr>
      <vt:lpstr>Calibri</vt:lpstr>
      <vt:lpstr>微軟正黑體</vt:lpstr>
      <vt:lpstr>Arial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Wei-Ting Liao</cp:lastModifiedBy>
  <cp:revision>93</cp:revision>
  <cp:lastPrinted>2014-12-27T00:51:12Z</cp:lastPrinted>
  <dcterms:created xsi:type="dcterms:W3CDTF">2013-12-18T12:59:54Z</dcterms:created>
  <dcterms:modified xsi:type="dcterms:W3CDTF">2014-12-27T05:02:40Z</dcterms:modified>
</cp:coreProperties>
</file>